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notesMasterIdLst>
    <p:notesMasterId r:id="rId31"/>
  </p:notesMasterIdLst>
  <p:sldIdLst>
    <p:sldId id="381" r:id="rId2"/>
    <p:sldId id="378" r:id="rId3"/>
    <p:sldId id="373" r:id="rId4"/>
    <p:sldId id="370" r:id="rId5"/>
    <p:sldId id="308" r:id="rId6"/>
    <p:sldId id="258" r:id="rId7"/>
    <p:sldId id="259" r:id="rId8"/>
    <p:sldId id="315" r:id="rId9"/>
    <p:sldId id="260" r:id="rId10"/>
    <p:sldId id="262" r:id="rId11"/>
    <p:sldId id="359" r:id="rId12"/>
    <p:sldId id="318" r:id="rId13"/>
    <p:sldId id="317" r:id="rId14"/>
    <p:sldId id="320" r:id="rId15"/>
    <p:sldId id="268" r:id="rId16"/>
    <p:sldId id="309" r:id="rId17"/>
    <p:sldId id="321" r:id="rId18"/>
    <p:sldId id="298" r:id="rId19"/>
    <p:sldId id="322" r:id="rId20"/>
    <p:sldId id="299" r:id="rId21"/>
    <p:sldId id="323" r:id="rId22"/>
    <p:sldId id="360" r:id="rId23"/>
    <p:sldId id="366" r:id="rId24"/>
    <p:sldId id="367" r:id="rId25"/>
    <p:sldId id="361" r:id="rId26"/>
    <p:sldId id="375" r:id="rId27"/>
    <p:sldId id="380" r:id="rId28"/>
    <p:sldId id="376" r:id="rId29"/>
    <p:sldId id="3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DDE6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4660"/>
  </p:normalViewPr>
  <p:slideViewPr>
    <p:cSldViewPr>
      <p:cViewPr>
        <p:scale>
          <a:sx n="51" d="100"/>
          <a:sy n="51" d="100"/>
        </p:scale>
        <p:origin x="-168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91E2E-6124-4CAF-87FF-9E5ED83F361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95F4-B0D8-4C82-AD87-05D804E5D73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091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58" t="10937" r="10749" b="11452"/>
          <a:stretch/>
        </p:blipFill>
        <p:spPr>
          <a:xfrm>
            <a:off x="7906724" y="23814"/>
            <a:ext cx="1217252" cy="16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24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3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65513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7446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999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0431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4027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9630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2784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330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852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8241-3C64-471E-9EC3-8131654E9BE8}" type="datetimeFigureOut">
              <a:rPr lang="en-US" smtClean="0"/>
              <a:pPr/>
              <a:t>9/1/2022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77DEA-A54F-458C-A337-BCC8F7D43DF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5400000">
            <a:off x="7146193" y="3613253"/>
            <a:ext cx="3179486" cy="776081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00" b="1" kern="1200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</a:pPr>
            <a:r>
              <a:rPr lang="en-US" sz="6700" b="1" kern="1200" cap="none" spc="0" dirty="0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SPDC</a:t>
            </a:r>
            <a:endParaRPr lang="en-US" sz="6700" b="1" kern="1200" cap="none" spc="0" dirty="0">
              <a:ln w="9525" cmpd="sng">
                <a:solidFill>
                  <a:schemeClr val="bg2">
                    <a:lumMod val="50000"/>
                  </a:schemeClr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58" t="10937" r="10749" b="11452"/>
          <a:stretch/>
        </p:blipFill>
        <p:spPr>
          <a:xfrm>
            <a:off x="8423227" y="23814"/>
            <a:ext cx="700748" cy="9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50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381001"/>
            <a:ext cx="748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7" y="2467428"/>
            <a:ext cx="885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DISASTER MANAGEMENT (PART-1)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85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PUBLIC HEALTH DENTISTRY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-14515"/>
            <a:ext cx="1393371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00042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6706465" cy="42687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Caused  By  Earth’s  processes:</a:t>
            </a:r>
          </a:p>
          <a:p>
            <a:r>
              <a:rPr lang="en-GB" sz="2400" dirty="0" smtClean="0"/>
              <a:t>Two  types:</a:t>
            </a:r>
          </a:p>
          <a:p>
            <a:r>
              <a:rPr lang="en-GB" sz="2400" dirty="0" smtClean="0"/>
              <a:t>Internal  processes</a:t>
            </a:r>
          </a:p>
          <a:p>
            <a:pPr>
              <a:buNone/>
            </a:pPr>
            <a:r>
              <a:rPr lang="en-GB" sz="2400" dirty="0" smtClean="0"/>
              <a:t>        :Tectonic</a:t>
            </a:r>
          </a:p>
          <a:p>
            <a:r>
              <a:rPr lang="en-GB" sz="2400" dirty="0" smtClean="0"/>
              <a:t>External  processes</a:t>
            </a:r>
          </a:p>
          <a:p>
            <a:pPr>
              <a:buNone/>
            </a:pPr>
            <a:r>
              <a:rPr lang="en-GB" sz="2400" dirty="0" smtClean="0"/>
              <a:t>        : </a:t>
            </a:r>
            <a:r>
              <a:rPr lang="en-GB" sz="2400" dirty="0" err="1" smtClean="0"/>
              <a:t>Geomorphological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143108" y="500042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Geophysical</a:t>
            </a:r>
            <a:r>
              <a:rPr lang="en-GB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57752" y="3214686"/>
          <a:ext cx="3967162" cy="2561595"/>
        </p:xfrm>
        <a:graphic>
          <a:graphicData uri="http://schemas.openxmlformats.org/drawingml/2006/table">
            <a:tbl>
              <a:tblPr/>
              <a:tblGrid>
                <a:gridCol w="1983581"/>
                <a:gridCol w="1983581"/>
              </a:tblGrid>
              <a:tr h="68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Volcanic 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Movement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Earthquakes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Tsunamis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Landslides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Rock falls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Rockslides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POONAM\Desktop\Volcano-Eruption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928662" y="2000240"/>
            <a:ext cx="7143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9600" b="1" i="1" cap="none" spc="0" dirty="0" smtClean="0">
                <a:ln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GungsuhChe" pitchFamily="49" charset="-127"/>
              </a:rPr>
              <a:t>DISASTER </a:t>
            </a:r>
          </a:p>
          <a:p>
            <a:pPr algn="ctr"/>
            <a:r>
              <a:rPr lang="en-US" sz="9600" b="1" i="1" cap="none" spc="0" dirty="0" smtClean="0">
                <a:ln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ea typeface="GungsuhChe" pitchFamily="49" charset="-127"/>
              </a:rPr>
              <a:t>MANAGEMENT</a:t>
            </a:r>
            <a:endParaRPr lang="en-US" sz="9600" b="1" i="1" cap="none" spc="0" dirty="0">
              <a:ln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ea typeface="GungsuhChe" pitchFamily="49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28596" y="1428736"/>
            <a:ext cx="8715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Dentists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could  supply  reinforcement  related  to 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background :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Training</a:t>
            </a:r>
          </a:p>
          <a:p>
            <a:pPr>
              <a:buFont typeface="Courier New" pitchFamily="49" charset="0"/>
              <a:buChar char="o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Manual  Dexterity</a:t>
            </a:r>
          </a:p>
          <a:p>
            <a:pPr>
              <a:buFont typeface="Courier New" pitchFamily="49" charset="0"/>
              <a:buChar char="o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Experience  in  management  of  various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conditions  as--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4" y="285728"/>
            <a:ext cx="7128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smtClean="0">
                <a:solidFill>
                  <a:srgbClr val="FFC000"/>
                </a:solidFill>
                <a:latin typeface="Bradley Hand ITC" pitchFamily="66" charset="0"/>
              </a:rPr>
              <a:t>ROLE  OF  DENTISTS </a:t>
            </a:r>
            <a:endParaRPr lang="en-IN" sz="5400" b="1" u="sng" dirty="0">
              <a:solidFill>
                <a:srgbClr val="FFC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2910" y="857233"/>
            <a:ext cx="82153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•  Shock</a:t>
            </a:r>
          </a:p>
          <a:p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•  Debridement </a:t>
            </a:r>
          </a:p>
          <a:p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•  Suturing </a:t>
            </a:r>
          </a:p>
          <a:p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•  Reduction and immobilisation of fractures</a:t>
            </a:r>
          </a:p>
          <a:p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•  Control of pain</a:t>
            </a:r>
          </a:p>
          <a:p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•  Control of infection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12064"/>
            <a:ext cx="8215370" cy="914400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FFC000"/>
                </a:solidFill>
              </a:rPr>
              <a:t>Additional functions - dentists</a:t>
            </a:r>
            <a:endParaRPr lang="en-IN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8286776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3600" dirty="0" smtClean="0"/>
              <a:t>• First Aid</a:t>
            </a:r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r>
              <a:rPr lang="en-IN" sz="3600" dirty="0" smtClean="0"/>
              <a:t>• Early management of chest wounds</a:t>
            </a:r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r>
              <a:rPr lang="en-IN" sz="3600" dirty="0" smtClean="0"/>
              <a:t>• Preparation of casualties for movement</a:t>
            </a:r>
          </a:p>
          <a:p>
            <a:pPr>
              <a:buNone/>
            </a:pPr>
            <a:endParaRPr lang="en-IN" sz="3600" dirty="0" smtClean="0"/>
          </a:p>
          <a:p>
            <a:pPr>
              <a:buNone/>
            </a:pPr>
            <a:r>
              <a:rPr lang="en-IN" sz="3600" dirty="0" smtClean="0"/>
              <a:t>• Assistance in general surgical procedures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b="1" u="sng" dirty="0" smtClean="0">
                <a:solidFill>
                  <a:srgbClr val="FFC000"/>
                </a:solidFill>
              </a:rPr>
              <a:t>THE   TEAM    OF   DENTISTS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>
              <a:buNone/>
            </a:pPr>
            <a:endParaRPr lang="en-IN" sz="2400" dirty="0" smtClean="0"/>
          </a:p>
          <a:p>
            <a:pPr lvl="1">
              <a:buNone/>
            </a:pPr>
            <a:endParaRPr lang="en-IN" sz="2400" dirty="0" smtClean="0"/>
          </a:p>
          <a:p>
            <a:pPr lvl="1">
              <a:buNone/>
            </a:pPr>
            <a:endParaRPr lang="en-IN" sz="2400" dirty="0" smtClean="0"/>
          </a:p>
          <a:p>
            <a:pPr lvl="1">
              <a:buNone/>
            </a:pPr>
            <a:endParaRPr lang="en-IN" sz="2400" dirty="0" smtClean="0"/>
          </a:p>
          <a:p>
            <a:pPr lvl="1">
              <a:buNone/>
            </a:pPr>
            <a:endParaRPr lang="en-IN" sz="3200" dirty="0" smtClean="0"/>
          </a:p>
          <a:p>
            <a:pPr lvl="1">
              <a:buNone/>
            </a:pPr>
            <a:r>
              <a:rPr lang="en-IN" sz="3200" b="1" dirty="0" smtClean="0"/>
              <a:t>The Dental  Team  consists  of  a –-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IN" sz="2400" dirty="0" smtClean="0"/>
          </a:p>
          <a:p>
            <a:pPr lvl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** </a:t>
            </a:r>
            <a:r>
              <a:rPr lang="en-US" sz="2400" dirty="0" smtClean="0"/>
              <a:t>GO TEAM   </a:t>
            </a:r>
            <a:r>
              <a:rPr lang="en-US" sz="3200" dirty="0" smtClean="0"/>
              <a:t>and  a</a:t>
            </a:r>
          </a:p>
          <a:p>
            <a:pPr lvl="1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** </a:t>
            </a:r>
            <a:r>
              <a:rPr lang="en-US" sz="2400" dirty="0" smtClean="0"/>
              <a:t>SUPPORT  TEAM</a:t>
            </a:r>
            <a:endParaRPr lang="en-IN" sz="2400" dirty="0" smtClean="0"/>
          </a:p>
          <a:p>
            <a:pPr lvl="1">
              <a:buNone/>
            </a:pPr>
            <a:endParaRPr lang="en-I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None/>
            </a:pPr>
            <a:endParaRPr lang="en-I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500042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GO TEAM—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Is a small group of dentists with experience. </a:t>
            </a:r>
          </a:p>
          <a:p>
            <a:pPr>
              <a:buFont typeface="Arial" pitchFamily="34" charset="0"/>
              <a:buChar char="•"/>
            </a:pPr>
            <a:endParaRPr lang="en-IN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Forensic </a:t>
            </a:r>
            <a:r>
              <a:rPr lang="en-IN" sz="3600" dirty="0" err="1" smtClean="0">
                <a:latin typeface="Times New Roman" pitchFamily="18" charset="0"/>
                <a:cs typeface="Times New Roman" pitchFamily="18" charset="0"/>
              </a:rPr>
              <a:t>Odontology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 and Mass Casualty Management.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4286257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7772400" cy="4572000"/>
          </a:xfrm>
        </p:spPr>
        <p:txBody>
          <a:bodyPr/>
          <a:lstStyle/>
          <a:p>
            <a:r>
              <a:rPr lang="en-IN" sz="4000" dirty="0" smtClean="0"/>
              <a:t> They  can  be  rapidly  deployed to  assess  the  situation  </a:t>
            </a:r>
          </a:p>
          <a:p>
            <a:r>
              <a:rPr lang="en-IN" sz="4000" dirty="0" smtClean="0"/>
              <a:t>assist  local  agencies  in  the initial  response  to  the  disaster incident</a:t>
            </a:r>
            <a:r>
              <a:rPr lang="en-IN" sz="3200" dirty="0" smtClean="0"/>
              <a:t>. </a:t>
            </a:r>
          </a:p>
          <a:p>
            <a:endParaRPr lang="en-IN" dirty="0"/>
          </a:p>
        </p:txBody>
      </p:sp>
      <p:pic>
        <p:nvPicPr>
          <p:cNvPr id="34818" name="Picture 2" descr="http://www.quotesarcade.com/graphics/teamwork/teamwork_quotes_graphics_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143248"/>
            <a:ext cx="3324225" cy="3714752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5786446" y="5786454"/>
            <a:ext cx="3000396" cy="1071546"/>
          </a:xfrm>
          <a:prstGeom prst="horizontalScroll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THE NICE THING ABOUT TEAMWORK IS THAT U ALWAYS HAVE SOMEONE BY UR SIDE</a:t>
            </a: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878" y="2500306"/>
            <a:ext cx="8501122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4000" dirty="0" smtClean="0"/>
              <a:t>The "</a:t>
            </a:r>
            <a:r>
              <a:rPr lang="en-IN" sz="4000" u="sng" dirty="0" smtClean="0"/>
              <a:t>Go Team</a:t>
            </a:r>
            <a:r>
              <a:rPr lang="en-IN" sz="4000" dirty="0" smtClean="0"/>
              <a:t>" is comprised of :</a:t>
            </a:r>
          </a:p>
          <a:p>
            <a:pPr>
              <a:buFont typeface="Arial" pitchFamily="34" charset="0"/>
              <a:buChar char="•"/>
            </a:pPr>
            <a:r>
              <a:rPr lang="en-IN" sz="4000" dirty="0" smtClean="0"/>
              <a:t> A Team Leader; </a:t>
            </a:r>
          </a:p>
          <a:p>
            <a:pPr>
              <a:buFont typeface="Arial" pitchFamily="34" charset="0"/>
              <a:buChar char="•"/>
            </a:pPr>
            <a:r>
              <a:rPr lang="en-IN" sz="4000" dirty="0" smtClean="0"/>
              <a:t> An Assistant Team Leader(s);</a:t>
            </a:r>
          </a:p>
          <a:p>
            <a:pPr>
              <a:buFont typeface="Arial" pitchFamily="34" charset="0"/>
              <a:buChar char="•"/>
            </a:pPr>
            <a:r>
              <a:rPr lang="en-IN" sz="4000" dirty="0" smtClean="0"/>
              <a:t> Section Leader(s)</a:t>
            </a:r>
          </a:p>
          <a:p>
            <a:pPr>
              <a:buNone/>
            </a:pPr>
            <a:r>
              <a:rPr lang="en-IN" sz="4000" dirty="0" smtClean="0"/>
              <a:t>    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72264" y="7857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78579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33796" name="Picture 4" descr="http://www.parade.com/images/-v4/health-and-food/2009/1011/spotlight-team-of-doct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1"/>
            <a:ext cx="32146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001056" cy="4572000"/>
          </a:xfrm>
        </p:spPr>
        <p:txBody>
          <a:bodyPr>
            <a:normAutofit lnSpcReduction="10000"/>
          </a:bodyPr>
          <a:lstStyle/>
          <a:p>
            <a:r>
              <a:rPr lang="en-IN" sz="3200" dirty="0" smtClean="0"/>
              <a:t>They  deal  with  post  mortem (after death),         ante  mortem (before death) </a:t>
            </a:r>
          </a:p>
          <a:p>
            <a:endParaRPr lang="en-IN" sz="3200" dirty="0" smtClean="0"/>
          </a:p>
          <a:p>
            <a:r>
              <a:rPr lang="en-IN" dirty="0" smtClean="0"/>
              <a:t>And </a:t>
            </a:r>
            <a:r>
              <a:rPr lang="en-IN" sz="3200" dirty="0" smtClean="0"/>
              <a:t>computer  management  analysis (comparing  ante  &amp; post  mortem  records).</a:t>
            </a:r>
          </a:p>
          <a:p>
            <a:pPr>
              <a:buNone/>
            </a:pPr>
            <a:endParaRPr lang="en-IN" sz="3200" dirty="0" smtClean="0"/>
          </a:p>
          <a:p>
            <a:r>
              <a:rPr lang="en-IN" sz="3200" dirty="0" smtClean="0"/>
              <a:t>The  individual  "Go Team"  member  when  deployed  is  committed  to  the incident  for  its  entirety  or  at  least  14 days.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000240"/>
          <a:ext cx="9144000" cy="485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810000"/>
                <a:gridCol w="1219200"/>
                <a:gridCol w="990600"/>
                <a:gridCol w="1143000"/>
                <a:gridCol w="1219200"/>
              </a:tblGrid>
              <a:tr h="114300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Sr.no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Learning objectives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</a:tr>
              <a:tr h="1143002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Discuss various types of disaster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to 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78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Describe the role of dentist in mass disaster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 to 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78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Know various methods for dental identification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 to 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61685" y="-93797"/>
            <a:ext cx="9260115" cy="110309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0" y="894007"/>
            <a:ext cx="97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14489"/>
            <a:ext cx="8858280" cy="4572032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IN" sz="3600" dirty="0" smtClean="0"/>
              <a:t>The </a:t>
            </a:r>
            <a:r>
              <a:rPr lang="en-IN" sz="3600" u="sng" dirty="0" smtClean="0">
                <a:solidFill>
                  <a:schemeClr val="tx2">
                    <a:lumMod val="75000"/>
                  </a:schemeClr>
                </a:solidFill>
              </a:rPr>
              <a:t>"Support Team" </a:t>
            </a:r>
            <a:r>
              <a:rPr lang="en-IN" sz="3600" dirty="0" smtClean="0"/>
              <a:t>consists of :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 </a:t>
            </a:r>
            <a:r>
              <a:rPr lang="en-IN" sz="3600" dirty="0" smtClean="0"/>
              <a:t>A  group  of  dentists,  hygienists and/or  dental  assistants  who  may or  may  not  have  had  previous experience</a:t>
            </a:r>
            <a:endParaRPr lang="en-IN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IN" sz="2800" dirty="0"/>
          </a:p>
        </p:txBody>
      </p:sp>
      <p:pic>
        <p:nvPicPr>
          <p:cNvPr id="4" name="Picture 2" descr="http://images.ctv.ca/archives/CTVNews/img2/20110313/800_ap_japan_red_cross_110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-1"/>
            <a:ext cx="3214678" cy="232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Support Team members will be assigned to a specific section like</a:t>
            </a:r>
          </a:p>
          <a:p>
            <a:endParaRPr lang="en-IN" dirty="0" smtClean="0"/>
          </a:p>
          <a:p>
            <a:r>
              <a:rPr lang="en-IN" dirty="0" smtClean="0"/>
              <a:t> post mortem, ante mortem and/or computers by the appropriate Team Leader. 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smtClean="0">
                <a:solidFill>
                  <a:srgbClr val="FFC000"/>
                </a:solidFill>
              </a:rPr>
              <a:t>IDENTIFICATION    OF  VICTIMS</a:t>
            </a:r>
            <a:endParaRPr lang="en-IN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2"/>
            <a:ext cx="7772400" cy="4572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1428736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dentification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of  large  no.  of  casualties  in  mass  disasters  are</a:t>
            </a: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Dental  identification  can  be  so  accurate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57166"/>
            <a:ext cx="8229600" cy="6043634"/>
          </a:xfrm>
        </p:spPr>
        <p:txBody>
          <a:bodyPr/>
          <a:lstStyle/>
          <a:p>
            <a:pPr eaLnBrk="1" hangingPunct="1">
              <a:buNone/>
            </a:pPr>
            <a:endParaRPr lang="en-US" sz="2400" b="1" dirty="0" smtClean="0">
              <a:solidFill>
                <a:schemeClr val="folHlink"/>
              </a:solidFill>
              <a:latin typeface="Bradley Hand ITC" pitchFamily="66" charset="0"/>
            </a:endParaRPr>
          </a:p>
          <a:p>
            <a:pPr eaLnBrk="1" hangingPunct="1">
              <a:buNone/>
            </a:pPr>
            <a:r>
              <a:rPr lang="en-US" sz="2400" b="1" dirty="0" smtClean="0">
                <a:solidFill>
                  <a:schemeClr val="folHlink"/>
                </a:solidFill>
                <a:latin typeface="Bradley Hand ITC" pitchFamily="66" charset="0"/>
              </a:rPr>
              <a:t>      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Tsunami</a:t>
            </a:r>
          </a:p>
          <a:p>
            <a:pPr eaLnBrk="1" hangingPunct="1"/>
            <a:r>
              <a:rPr lang="en-US" sz="2400" dirty="0" smtClean="0"/>
              <a:t>In Thailand </a:t>
            </a:r>
          </a:p>
          <a:p>
            <a:pPr eaLnBrk="1" hangingPunct="1"/>
            <a:r>
              <a:rPr lang="en-US" sz="2400" dirty="0" smtClean="0"/>
              <a:t>61% people were identified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using dental records</a:t>
            </a:r>
          </a:p>
          <a:p>
            <a:pPr eaLnBrk="1" hangingPunct="1"/>
            <a:r>
              <a:rPr lang="en-US" sz="2400" dirty="0" smtClean="0"/>
              <a:t>19% using finger prints</a:t>
            </a:r>
          </a:p>
          <a:p>
            <a:pPr eaLnBrk="1" hangingPunct="1"/>
            <a:r>
              <a:rPr lang="en-US" sz="2400" dirty="0" smtClean="0"/>
              <a:t>1.3% using DNA</a:t>
            </a:r>
          </a:p>
          <a:p>
            <a:pPr eaLnBrk="1" hangingPunct="1"/>
            <a:r>
              <a:rPr lang="en-US" sz="2400" dirty="0" smtClean="0"/>
              <a:t>0.3% from there personal effects</a:t>
            </a:r>
          </a:p>
        </p:txBody>
      </p:sp>
      <p:pic>
        <p:nvPicPr>
          <p:cNvPr id="32772" name="Picture 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tsunami_slam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schuller-gotzburg_07-4_fi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4196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928670"/>
            <a:ext cx="3276600" cy="54546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folHlink"/>
                </a:solidFill>
              </a:rPr>
              <a:t>   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WTC  Attack 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Of the total death certificate issued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645 people were identified using DNA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188 using dental records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71 using finger prints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19 from their personal effects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16 by photographs</a:t>
            </a:r>
          </a:p>
        </p:txBody>
      </p:sp>
      <p:pic>
        <p:nvPicPr>
          <p:cNvPr id="33796" name="Picture 5" descr="WTC_finished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17650"/>
            <a:ext cx="2667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wtc-9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524000"/>
            <a:ext cx="2857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I:\prayforja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193" y="2900354"/>
            <a:ext cx="3352807" cy="39576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C000"/>
                </a:solidFill>
              </a:rPr>
              <a:t>IDENTIFICATION</a:t>
            </a:r>
            <a:endParaRPr lang="en-IN" sz="3600" b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4000" dirty="0" smtClean="0"/>
              <a:t>It consists of four main steps:</a:t>
            </a:r>
          </a:p>
          <a:p>
            <a:pPr>
              <a:buNone/>
            </a:pPr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</a:t>
            </a:r>
            <a:r>
              <a:rPr lang="en-IN" sz="3600" dirty="0" smtClean="0"/>
              <a:t>Body tagging and bagging</a:t>
            </a:r>
          </a:p>
          <a:p>
            <a:pPr>
              <a:buFont typeface="Arial" pitchFamily="34" charset="0"/>
              <a:buChar char="•"/>
            </a:pPr>
            <a:r>
              <a:rPr lang="en-IN" sz="3600" dirty="0" smtClean="0"/>
              <a:t> Finger printing</a:t>
            </a:r>
          </a:p>
          <a:p>
            <a:pPr>
              <a:buFont typeface="Arial" pitchFamily="34" charset="0"/>
              <a:buChar char="•"/>
            </a:pPr>
            <a:r>
              <a:rPr lang="en-IN" sz="3600" dirty="0" smtClean="0"/>
              <a:t> Forensic pathology </a:t>
            </a:r>
          </a:p>
          <a:p>
            <a:pPr>
              <a:buFont typeface="Arial" pitchFamily="34" charset="0"/>
              <a:buChar char="•"/>
            </a:pPr>
            <a:r>
              <a:rPr lang="en-IN" sz="3600" dirty="0" smtClean="0"/>
              <a:t> Forensic dentistry</a:t>
            </a:r>
            <a:r>
              <a:rPr lang="en-IN" sz="3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357950" y="342900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Forensic dentistry plays a major role in body identification 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Worldwide agencies in the field of mass disaster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INDIA is lacking in this field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folHlink"/>
                </a:solidFill>
              </a:rPr>
              <a:t>Need to implement various strategies regarding forensic dentistry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role of dentist in mass </a:t>
            </a:r>
            <a:r>
              <a:rPr lang="en-US" dirty="0" smtClean="0"/>
              <a:t>disaster (</a:t>
            </a:r>
            <a:r>
              <a:rPr lang="en-US" dirty="0" err="1" smtClean="0"/>
              <a:t>saq</a:t>
            </a:r>
            <a:r>
              <a:rPr lang="en-US" dirty="0" smtClean="0"/>
              <a:t>)</a:t>
            </a:r>
            <a:endParaRPr lang="en-GB" dirty="0"/>
          </a:p>
          <a:p>
            <a:r>
              <a:rPr lang="en-US" dirty="0" smtClean="0"/>
              <a:t>What are the various </a:t>
            </a:r>
            <a:r>
              <a:rPr lang="en-US" dirty="0"/>
              <a:t>methods for </a:t>
            </a:r>
            <a:r>
              <a:rPr lang="en-US" dirty="0" smtClean="0"/>
              <a:t>disaster identification ( SAQ)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4060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Bibliography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Textbook of Essentials of Preventive &amp; Community Dentistry, by </a:t>
            </a:r>
            <a:r>
              <a:rPr lang="en-US" dirty="0" err="1" smtClean="0"/>
              <a:t>Soben</a:t>
            </a:r>
            <a:r>
              <a:rPr lang="en-US" dirty="0" smtClean="0"/>
              <a:t> Peter, 3</a:t>
            </a:r>
            <a:r>
              <a:rPr lang="en-US" baseline="30000" dirty="0" smtClean="0"/>
              <a:t>rd</a:t>
            </a:r>
            <a:r>
              <a:rPr lang="en-US" dirty="0" smtClean="0"/>
              <a:t> Edition. </a:t>
            </a:r>
            <a:r>
              <a:rPr lang="en-US" dirty="0" err="1" smtClean="0"/>
              <a:t>Arya</a:t>
            </a:r>
            <a:r>
              <a:rPr lang="en-US" dirty="0" smtClean="0"/>
              <a:t> Publishers.</a:t>
            </a:r>
          </a:p>
          <a:p>
            <a:pPr lvl="0"/>
            <a:r>
              <a:rPr lang="en-US" dirty="0" smtClean="0"/>
              <a:t>Community Dentistry, by </a:t>
            </a:r>
            <a:r>
              <a:rPr lang="en-US" dirty="0" err="1" smtClean="0"/>
              <a:t>Vimal</a:t>
            </a:r>
            <a:r>
              <a:rPr lang="en-US" dirty="0" smtClean="0"/>
              <a:t> </a:t>
            </a:r>
            <a:r>
              <a:rPr lang="en-US" smtClean="0"/>
              <a:t>Sikri,Poonam</a:t>
            </a:r>
            <a:r>
              <a:rPr lang="en-US" dirty="0" smtClean="0"/>
              <a:t> </a:t>
            </a:r>
            <a:r>
              <a:rPr lang="en-US" dirty="0" err="1" smtClean="0"/>
              <a:t>Sikri</a:t>
            </a:r>
            <a:r>
              <a:rPr lang="en-US" dirty="0" smtClean="0"/>
              <a:t>, 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Edition,CBS</a:t>
            </a:r>
            <a:r>
              <a:rPr lang="en-US" dirty="0" smtClean="0"/>
              <a:t> Publishers.</a:t>
            </a:r>
          </a:p>
          <a:p>
            <a:pPr lvl="0"/>
            <a:r>
              <a:rPr lang="en-US" dirty="0" smtClean="0"/>
              <a:t>Text book of Preventive &amp; Social Medicine, by Gupta &amp; Mahajan,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Edition,Japee</a:t>
            </a:r>
            <a:r>
              <a:rPr lang="en-US" dirty="0" smtClean="0"/>
              <a:t> Publishers .</a:t>
            </a:r>
          </a:p>
          <a:p>
            <a:pPr lvl="0"/>
            <a:r>
              <a:rPr lang="en-US" dirty="0" smtClean="0"/>
              <a:t>PARK’S Textbook of </a:t>
            </a:r>
            <a:r>
              <a:rPr lang="en-US" dirty="0" err="1" smtClean="0"/>
              <a:t>Prfeventive</a:t>
            </a:r>
            <a:r>
              <a:rPr lang="en-US" dirty="0" smtClean="0"/>
              <a:t> and Social Medicine ,by K. Park,17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Edition,Banarasidas</a:t>
            </a:r>
            <a:r>
              <a:rPr lang="en-US" dirty="0" smtClean="0"/>
              <a:t> </a:t>
            </a:r>
            <a:r>
              <a:rPr lang="en-US" dirty="0" err="1" smtClean="0"/>
              <a:t>Bhanot</a:t>
            </a:r>
            <a:r>
              <a:rPr lang="en-US" dirty="0" smtClean="0"/>
              <a:t> Publishers.</a:t>
            </a:r>
          </a:p>
          <a:p>
            <a:pPr lvl="0"/>
            <a:r>
              <a:rPr lang="en-US" dirty="0" smtClean="0"/>
              <a:t>Textbook of Preventive and Community Dentistry,1</a:t>
            </a:r>
            <a:r>
              <a:rPr lang="en-US" baseline="30000" dirty="0" smtClean="0"/>
              <a:t>st</a:t>
            </a:r>
            <a:r>
              <a:rPr lang="en-US" dirty="0" smtClean="0"/>
              <a:t> Edition, by S.S. </a:t>
            </a:r>
            <a:r>
              <a:rPr lang="en-US" dirty="0" err="1" smtClean="0"/>
              <a:t>Hiremath,Elsevier</a:t>
            </a:r>
            <a:r>
              <a:rPr lang="en-US" dirty="0" smtClean="0"/>
              <a:t> Publications.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  <a:endParaRPr lang="en-IN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en-US" sz="3800" dirty="0">
                <a:solidFill>
                  <a:schemeClr val="tx2">
                    <a:satMod val="200000"/>
                  </a:schemeClr>
                </a:solidFill>
              </a:rPr>
              <a:t> 		</a:t>
            </a:r>
            <a:r>
              <a:rPr lang="en-US" sz="4800" dirty="0">
                <a:solidFill>
                  <a:srgbClr val="FFC000"/>
                </a:solidFill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481667"/>
            <a:ext cx="7417153" cy="4792133"/>
          </a:xfrm>
        </p:spPr>
        <p:txBody>
          <a:bodyPr>
            <a:normAutofit fontScale="85000" lnSpcReduction="20000"/>
          </a:bodyPr>
          <a:lstStyle/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r>
              <a:rPr lang="en-US" sz="3500" dirty="0" smtClean="0">
                <a:latin typeface="Baskerville Old Face" pitchFamily="18" charset="0"/>
              </a:rPr>
              <a:t>Introduction</a:t>
            </a: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endParaRPr lang="en-US" sz="3500" dirty="0" smtClean="0">
              <a:latin typeface="Baskerville Old Face" pitchFamily="18" charset="0"/>
            </a:endParaRP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r>
              <a:rPr lang="en-US" sz="3500" dirty="0" smtClean="0">
                <a:latin typeface="Baskerville Old Face" pitchFamily="18" charset="0"/>
              </a:rPr>
              <a:t>Definition</a:t>
            </a: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endParaRPr lang="en-US" sz="3500" dirty="0" smtClean="0">
              <a:latin typeface="Baskerville Old Face" pitchFamily="18" charset="0"/>
            </a:endParaRP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r>
              <a:rPr lang="en-US" sz="3500" dirty="0" smtClean="0">
                <a:latin typeface="Baskerville Old Face" pitchFamily="18" charset="0"/>
              </a:rPr>
              <a:t>Types of disaster</a:t>
            </a: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endParaRPr lang="en-US" sz="3500" dirty="0" smtClean="0">
              <a:latin typeface="Baskerville Old Face" pitchFamily="18" charset="0"/>
            </a:endParaRP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r>
              <a:rPr lang="en-US" sz="3500" dirty="0" smtClean="0">
                <a:latin typeface="Baskerville Old Face" pitchFamily="18" charset="0"/>
              </a:rPr>
              <a:t>Role of dentist in mass disaster</a:t>
            </a: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endParaRPr lang="en-US" sz="3500" dirty="0" smtClean="0">
              <a:latin typeface="Baskerville Old Face" pitchFamily="18" charset="0"/>
            </a:endParaRP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r>
              <a:rPr lang="en-US" sz="3500" dirty="0" smtClean="0">
                <a:latin typeface="Baskerville Old Face" pitchFamily="18" charset="0"/>
              </a:rPr>
              <a:t>Various methods in dental identification </a:t>
            </a:r>
          </a:p>
          <a:p>
            <a:pPr marL="365729" indent="-256010">
              <a:spcBef>
                <a:spcPts val="400"/>
              </a:spcBef>
              <a:buFont typeface="Wingdings 3"/>
              <a:buChar char=""/>
              <a:defRPr/>
            </a:pPr>
            <a:endParaRPr lang="en-US" sz="3500" dirty="0" smtClean="0">
              <a:latin typeface="Baskerville Old Face" pitchFamily="18" charset="0"/>
            </a:endParaRPr>
          </a:p>
          <a:p>
            <a:pPr marL="365729" indent="-256010">
              <a:spcBef>
                <a:spcPts val="400"/>
              </a:spcBef>
              <a:buFont typeface="Wingdings 3"/>
              <a:buChar char=""/>
              <a:defRPr/>
            </a:pPr>
            <a:r>
              <a:rPr lang="en-US" sz="3500" dirty="0" smtClean="0">
                <a:latin typeface="Baskerville Old Face" pitchFamily="18" charset="0"/>
              </a:rPr>
              <a:t>Summary</a:t>
            </a: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endParaRPr lang="en-US" sz="3100" dirty="0" smtClean="0">
              <a:latin typeface="Baskerville Old Face" pitchFamily="18" charset="0"/>
            </a:endParaRPr>
          </a:p>
          <a:p>
            <a:pPr marL="411445" indent="-342871">
              <a:spcBef>
                <a:spcPts val="700"/>
              </a:spcBef>
              <a:buFont typeface="Wingdings"/>
              <a:buChar char=""/>
              <a:defRPr/>
            </a:pPr>
            <a:endParaRPr lang="en-US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984328-077F-42A0-8837-1914507CFB2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86808" cy="5500726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</a:rPr>
              <a:t>Disaster: </a:t>
            </a:r>
            <a:r>
              <a:rPr lang="en-US" sz="3100" b="1" dirty="0" smtClean="0">
                <a:solidFill>
                  <a:srgbClr val="FF0000"/>
                </a:solidFill>
                <a:latin typeface="Bradley Hand ITC" pitchFamily="66" charset="0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Bradley Hand ITC" pitchFamily="66" charset="0"/>
              </a:rPr>
              <a:t/>
            </a:r>
            <a:br>
              <a:rPr lang="en-US" sz="3100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en-US" sz="3100" dirty="0" smtClean="0">
                <a:solidFill>
                  <a:srgbClr val="FF0000"/>
                </a:solidFill>
                <a:ea typeface="GungsuhChe" pitchFamily="49" charset="-127"/>
              </a:rPr>
              <a:t> “</a:t>
            </a:r>
            <a:r>
              <a:rPr lang="en-US" sz="3100" b="1" dirty="0" smtClean="0">
                <a:solidFill>
                  <a:schemeClr val="tx1"/>
                </a:solidFill>
                <a:ea typeface="GungsuhChe" pitchFamily="49" charset="-127"/>
              </a:rPr>
              <a:t>Any  occurrence  that  causes  damage,  ecological disruption,  loss of  human  life  or  deterioration  of health  services  on  a  scale  sufficient  to  warrant  an  extraordinary  response from  outside  the  affected  community  or  area.”</a:t>
            </a:r>
            <a:br>
              <a:rPr lang="en-US" sz="3100" b="1" dirty="0" smtClean="0">
                <a:solidFill>
                  <a:schemeClr val="tx1"/>
                </a:solidFill>
                <a:ea typeface="GungsuhChe" pitchFamily="49" charset="-127"/>
              </a:rPr>
            </a:br>
            <a:r>
              <a:rPr lang="en-US" sz="3100" b="1" dirty="0" smtClean="0">
                <a:solidFill>
                  <a:schemeClr val="tx1"/>
                </a:solidFill>
                <a:ea typeface="GungsuhChe" pitchFamily="49" charset="-127"/>
              </a:rPr>
              <a:t>                                        </a:t>
            </a:r>
            <a:br>
              <a:rPr lang="en-US" sz="3100" b="1" dirty="0" smtClean="0">
                <a:solidFill>
                  <a:schemeClr val="tx1"/>
                </a:solidFill>
                <a:ea typeface="GungsuhChe" pitchFamily="49" charset="-127"/>
              </a:rPr>
            </a:br>
            <a:r>
              <a:rPr lang="en-US" sz="3100" b="1" dirty="0" smtClean="0">
                <a:solidFill>
                  <a:schemeClr val="tx1"/>
                </a:solidFill>
                <a:ea typeface="GungsuhChe" pitchFamily="49" charset="-127"/>
              </a:rPr>
              <a:t>(WHO   1998)</a:t>
            </a:r>
            <a:endParaRPr lang="en-US" sz="3100" b="1" dirty="0">
              <a:solidFill>
                <a:schemeClr val="tx1"/>
              </a:solidFill>
              <a:ea typeface="GungsuhChe" pitchFamily="49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4071943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folHlink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000100" y="1785926"/>
            <a:ext cx="4286280" cy="714380"/>
          </a:xfrm>
          <a:prstGeom prst="wedgeRoundRectCallout">
            <a:avLst>
              <a:gd name="adj1" fmla="val -20833"/>
              <a:gd name="adj2" fmla="val 993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714488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Mass disaster :</a:t>
            </a:r>
          </a:p>
          <a:p>
            <a:pPr>
              <a:buNone/>
            </a:pPr>
            <a:endParaRPr lang="en-US" sz="3200" b="1" dirty="0" smtClean="0">
              <a:solidFill>
                <a:schemeClr val="folHlink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folHlink"/>
                </a:solidFill>
                <a:latin typeface="Comic Sans MS" pitchFamily="66" charset="0"/>
              </a:rPr>
              <a:t>  </a:t>
            </a:r>
            <a:r>
              <a:rPr lang="en-US" sz="3200" dirty="0" smtClean="0"/>
              <a:t>An  unanticipated  and  unexpected  event of  calamitous  proportion  that  causes widespread  injury  or  death.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50215" cy="429649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" name="Picture 4" descr="Pentag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3357586" cy="278605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3622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tsunami_wave_coming_unexpect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256"/>
            <a:ext cx="3428992" cy="2571744"/>
          </a:xfrm>
          <a:prstGeom prst="rect">
            <a:avLst/>
          </a:prstGeom>
          <a:noFill/>
        </p:spPr>
      </p:pic>
      <p:pic>
        <p:nvPicPr>
          <p:cNvPr id="1031" name="Picture 7" descr="http://carlo2011.wikispaces.com/file/view/tsunami.jpg/216594326/tsunam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786058"/>
            <a:ext cx="3548048" cy="4071942"/>
          </a:xfrm>
          <a:prstGeom prst="rect">
            <a:avLst/>
          </a:prstGeom>
          <a:noFill/>
        </p:spPr>
      </p:pic>
      <p:pic>
        <p:nvPicPr>
          <p:cNvPr id="1035" name="Picture 11" descr="http://www.cosmosmagazine.com/files/imagecache/news/files/news/20090923_strombol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214686"/>
            <a:ext cx="2214546" cy="364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428860" y="571480"/>
            <a:ext cx="4429156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500034" y="71414"/>
            <a:ext cx="8358246" cy="6357982"/>
            <a:chOff x="266" y="635"/>
            <a:chExt cx="5314" cy="2924"/>
          </a:xfrm>
        </p:grpSpPr>
        <p:sp>
          <p:nvSpPr>
            <p:cNvPr id="3" name="_s16388"/>
            <p:cNvSpPr>
              <a:spLocks noChangeArrowheads="1" noTextEdit="1"/>
            </p:cNvSpPr>
            <p:nvPr/>
          </p:nvSpPr>
          <p:spPr bwMode="auto">
            <a:xfrm>
              <a:off x="2795" y="1562"/>
              <a:ext cx="1069" cy="1069"/>
            </a:xfrm>
            <a:prstGeom prst="ellipse">
              <a:avLst/>
            </a:prstGeom>
            <a:solidFill>
              <a:srgbClr val="0399FF">
                <a:alpha val="50000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_s16389"/>
            <p:cNvSpPr>
              <a:spLocks noChangeArrowheads="1"/>
            </p:cNvSpPr>
            <p:nvPr/>
          </p:nvSpPr>
          <p:spPr bwMode="auto">
            <a:xfrm>
              <a:off x="3970" y="1963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Pop’n Vulnerable to human or economic loss</a:t>
              </a:r>
            </a:p>
          </p:txBody>
        </p:sp>
        <p:sp>
          <p:nvSpPr>
            <p:cNvPr id="5" name="_s16390"/>
            <p:cNvSpPr>
              <a:spLocks noChangeArrowheads="1" noTextEdit="1"/>
            </p:cNvSpPr>
            <p:nvPr/>
          </p:nvSpPr>
          <p:spPr bwMode="auto">
            <a:xfrm>
              <a:off x="1980" y="1562"/>
              <a:ext cx="1069" cy="1069"/>
            </a:xfrm>
            <a:prstGeom prst="ellipse">
              <a:avLst/>
            </a:prstGeom>
            <a:solidFill>
              <a:srgbClr val="F60802">
                <a:alpha val="50000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_s16391"/>
            <p:cNvSpPr>
              <a:spLocks noChangeArrowheads="1"/>
            </p:cNvSpPr>
            <p:nvPr/>
          </p:nvSpPr>
          <p:spPr bwMode="auto">
            <a:xfrm>
              <a:off x="804" y="1963"/>
              <a:ext cx="106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Hazardous Geophysical event e.g. Earthquake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571736" y="714356"/>
            <a:ext cx="4134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rgbClr val="FF0000"/>
                </a:solidFill>
              </a:rPr>
              <a:t>DEGG’S   MODEL  1992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flipH="1">
            <a:off x="4572000" y="3000372"/>
            <a:ext cx="168595" cy="150019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52149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3071802" y="521495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DISASTER</a:t>
            </a: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MASS DISASTER 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 rot="19378294">
            <a:off x="5489815" y="1447426"/>
            <a:ext cx="414219" cy="1051589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 rot="2145172">
            <a:off x="3345544" y="1456954"/>
            <a:ext cx="428628" cy="102946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071538" y="278605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 HUMAN  MADE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4318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OPEN  ENDED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364331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CLOSE ENDED</a:t>
            </a:r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364331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  NATURAL</a:t>
            </a:r>
            <a:endParaRPr lang="en-I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8" y="435769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Lucida Calligraphy" pitchFamily="66" charset="0"/>
              </a:rPr>
              <a:t>Hydro-meteorological</a:t>
            </a:r>
            <a:endParaRPr lang="en-IN" sz="2400" dirty="0">
              <a:latin typeface="Lucida Calligraphy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428727" y="478632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Lucida Calligraphy" pitchFamily="66" charset="0"/>
              </a:rPr>
              <a:t>Geophysical</a:t>
            </a:r>
            <a:endParaRPr lang="en-IN" sz="2400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</a:rPr>
              <a:t>           </a:t>
            </a:r>
            <a:r>
              <a:rPr lang="en-GB" sz="4400" b="1" dirty="0" smtClean="0">
                <a:solidFill>
                  <a:srgbClr val="FFC000"/>
                </a:solidFill>
              </a:rPr>
              <a:t>Hydro-Meteorological</a:t>
            </a:r>
            <a:br>
              <a:rPr lang="en-GB" sz="4400" b="1" dirty="0" smtClean="0">
                <a:solidFill>
                  <a:srgbClr val="FFC000"/>
                </a:solidFill>
              </a:rPr>
            </a:br>
            <a:endParaRPr lang="en-IN" sz="4400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43439" y="1410642"/>
          <a:ext cx="4114800" cy="4587037"/>
        </p:xfrm>
        <a:graphic>
          <a:graphicData uri="http://schemas.openxmlformats.org/drawingml/2006/table">
            <a:tbl>
              <a:tblPr/>
              <a:tblGrid>
                <a:gridCol w="2071702"/>
                <a:gridCol w="2043098"/>
              </a:tblGrid>
              <a:tr h="505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Floods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Mud flows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Hurricanes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Tropical Cyclones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Thunderstorms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 storms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Tornadoes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Blizzards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Drought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Bushfires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Temperature extremes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Sand Storms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Dust Storms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0034" y="2585861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Caused  by  running  water  and  its  processes  and  weather  patterns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1899</TotalTime>
  <Words>741</Words>
  <Application>Microsoft Office PowerPoint</Application>
  <PresentationFormat>On-screen Show (4:3)</PresentationFormat>
  <Paragraphs>202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Theme1</vt:lpstr>
      <vt:lpstr>Slide 1</vt:lpstr>
      <vt:lpstr>Specific learning Objectives </vt:lpstr>
      <vt:lpstr>   CONTENTS</vt:lpstr>
      <vt:lpstr> Disaster:    “Any  occurrence  that  causes  damage,  ecological disruption,  loss of  human  life  or  deterioration  of health  services  on  a  scale  sufficient  to  warrant  an  extraordinary  response from  outside  the  affected  community  or  area.”                                          (WHO   1998)</vt:lpstr>
      <vt:lpstr>Slide 5</vt:lpstr>
      <vt:lpstr>Slide 6</vt:lpstr>
      <vt:lpstr>Slide 7</vt:lpstr>
      <vt:lpstr>          MASS DISASTER </vt:lpstr>
      <vt:lpstr>           Hydro-Meteorological </vt:lpstr>
      <vt:lpstr>       </vt:lpstr>
      <vt:lpstr>Slide 11</vt:lpstr>
      <vt:lpstr>Slide 12</vt:lpstr>
      <vt:lpstr>Slide 13</vt:lpstr>
      <vt:lpstr>Additional functions - dentists</vt:lpstr>
      <vt:lpstr> THE   TEAM    OF   DENTISTS</vt:lpstr>
      <vt:lpstr>Slide 16</vt:lpstr>
      <vt:lpstr>Slide 17</vt:lpstr>
      <vt:lpstr>Slide 18</vt:lpstr>
      <vt:lpstr>Slide 19</vt:lpstr>
      <vt:lpstr>Slide 20</vt:lpstr>
      <vt:lpstr>Slide 21</vt:lpstr>
      <vt:lpstr> IDENTIFICATION    OF  VICTIMS</vt:lpstr>
      <vt:lpstr>Slide 23</vt:lpstr>
      <vt:lpstr>Slide 24</vt:lpstr>
      <vt:lpstr>IDENTIFICATION</vt:lpstr>
      <vt:lpstr>SUMMARY</vt:lpstr>
      <vt:lpstr>EXPECTED QUESTIONS</vt:lpstr>
      <vt:lpstr>Bibliography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POONAM</dc:creator>
  <cp:lastModifiedBy>Dr Ram Tiwari</cp:lastModifiedBy>
  <cp:revision>196</cp:revision>
  <dcterms:created xsi:type="dcterms:W3CDTF">2011-10-19T16:52:43Z</dcterms:created>
  <dcterms:modified xsi:type="dcterms:W3CDTF">2022-09-01T05:18:52Z</dcterms:modified>
</cp:coreProperties>
</file>